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8" r:id="rId10"/>
    <p:sldId id="266" r:id="rId11"/>
    <p:sldId id="267" r:id="rId1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99" d="100"/>
          <a:sy n="99" d="100"/>
        </p:scale>
        <p:origin x="9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977B18-BFED-4EEF-A53C-DF5C8660123B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E9B8993-D3ED-4E03-9165-01A5D417E164}">
      <dgm:prSet/>
      <dgm:spPr/>
      <dgm:t>
        <a:bodyPr/>
        <a:lstStyle/>
        <a:p>
          <a:r>
            <a:rPr lang="it-IT" b="1"/>
            <a:t>Linguaggi utilizzati</a:t>
          </a:r>
          <a:endParaRPr lang="en-US"/>
        </a:p>
      </dgm:t>
    </dgm:pt>
    <dgm:pt modelId="{E24B0C86-6FBE-4972-8CB9-D38201C47033}" type="parTrans" cxnId="{4B64E0D3-DD61-4AA0-B87C-D89F0E55ABE9}">
      <dgm:prSet/>
      <dgm:spPr/>
      <dgm:t>
        <a:bodyPr/>
        <a:lstStyle/>
        <a:p>
          <a:endParaRPr lang="en-US"/>
        </a:p>
      </dgm:t>
    </dgm:pt>
    <dgm:pt modelId="{5E449A64-60A2-4708-A445-A6A1BD6FBEA4}" type="sibTrans" cxnId="{4B64E0D3-DD61-4AA0-B87C-D89F0E55ABE9}">
      <dgm:prSet/>
      <dgm:spPr/>
      <dgm:t>
        <a:bodyPr/>
        <a:lstStyle/>
        <a:p>
          <a:endParaRPr lang="en-US"/>
        </a:p>
      </dgm:t>
    </dgm:pt>
    <dgm:pt modelId="{04FC90AA-C581-425A-A490-5B65BCBA47F7}">
      <dgm:prSet/>
      <dgm:spPr/>
      <dgm:t>
        <a:bodyPr/>
        <a:lstStyle/>
        <a:p>
          <a:r>
            <a:rPr lang="it-IT" b="1" i="0" dirty="0"/>
            <a:t>Client : </a:t>
          </a:r>
          <a:r>
            <a:rPr lang="it-IT" dirty="0"/>
            <a:t>Java</a:t>
          </a:r>
          <a:endParaRPr lang="en-US" dirty="0"/>
        </a:p>
      </dgm:t>
    </dgm:pt>
    <dgm:pt modelId="{C68E4640-ED90-4B66-9275-F86E388FE4E8}" type="parTrans" cxnId="{E7AFA378-D2F7-401E-A52A-9A59A1D58D4D}">
      <dgm:prSet/>
      <dgm:spPr/>
      <dgm:t>
        <a:bodyPr/>
        <a:lstStyle/>
        <a:p>
          <a:endParaRPr lang="en-US"/>
        </a:p>
      </dgm:t>
    </dgm:pt>
    <dgm:pt modelId="{3A899B83-965B-45D5-8E26-047F6B254A8C}" type="sibTrans" cxnId="{E7AFA378-D2F7-401E-A52A-9A59A1D58D4D}">
      <dgm:prSet/>
      <dgm:spPr/>
      <dgm:t>
        <a:bodyPr/>
        <a:lstStyle/>
        <a:p>
          <a:endParaRPr lang="en-US"/>
        </a:p>
      </dgm:t>
    </dgm:pt>
    <dgm:pt modelId="{4187B8C1-D0DF-4C1B-91F9-1A59808181F6}">
      <dgm:prSet/>
      <dgm:spPr/>
      <dgm:t>
        <a:bodyPr/>
        <a:lstStyle/>
        <a:p>
          <a:r>
            <a:rPr lang="it-IT" b="1" i="0" dirty="0"/>
            <a:t>Server : </a:t>
          </a:r>
          <a:r>
            <a:rPr lang="it-IT" dirty="0"/>
            <a:t>Python</a:t>
          </a:r>
          <a:endParaRPr lang="en-US" dirty="0"/>
        </a:p>
      </dgm:t>
    </dgm:pt>
    <dgm:pt modelId="{C3A675B6-2788-4638-A1AD-97F2526DA3B1}" type="parTrans" cxnId="{00162985-B01B-4A8B-B63D-42872152B0F8}">
      <dgm:prSet/>
      <dgm:spPr/>
      <dgm:t>
        <a:bodyPr/>
        <a:lstStyle/>
        <a:p>
          <a:endParaRPr lang="en-US"/>
        </a:p>
      </dgm:t>
    </dgm:pt>
    <dgm:pt modelId="{D810BF10-34E1-4224-9981-5FFD331A99D3}" type="sibTrans" cxnId="{00162985-B01B-4A8B-B63D-42872152B0F8}">
      <dgm:prSet/>
      <dgm:spPr/>
      <dgm:t>
        <a:bodyPr/>
        <a:lstStyle/>
        <a:p>
          <a:endParaRPr lang="en-US"/>
        </a:p>
      </dgm:t>
    </dgm:pt>
    <dgm:pt modelId="{5D3DC9EE-62C5-444D-9478-351F2D01B0FC}" type="pres">
      <dgm:prSet presAssocID="{E0977B18-BFED-4EEF-A53C-DF5C8660123B}" presName="diagram" presStyleCnt="0">
        <dgm:presLayoutVars>
          <dgm:dir/>
          <dgm:resizeHandles val="exact"/>
        </dgm:presLayoutVars>
      </dgm:prSet>
      <dgm:spPr/>
    </dgm:pt>
    <dgm:pt modelId="{265F27B3-98EB-AA40-AC35-3E9B668DF0E6}" type="pres">
      <dgm:prSet presAssocID="{5E9B8993-D3ED-4E03-9165-01A5D417E164}" presName="node" presStyleLbl="node1" presStyleIdx="0" presStyleCnt="3">
        <dgm:presLayoutVars>
          <dgm:bulletEnabled val="1"/>
        </dgm:presLayoutVars>
      </dgm:prSet>
      <dgm:spPr/>
    </dgm:pt>
    <dgm:pt modelId="{C8172BC0-178E-6741-AF5E-0ADC51421D82}" type="pres">
      <dgm:prSet presAssocID="{5E449A64-60A2-4708-A445-A6A1BD6FBEA4}" presName="sibTrans" presStyleCnt="0"/>
      <dgm:spPr/>
    </dgm:pt>
    <dgm:pt modelId="{64EC9FB7-3C6E-234F-A5DA-6903FD19CF77}" type="pres">
      <dgm:prSet presAssocID="{04FC90AA-C581-425A-A490-5B65BCBA47F7}" presName="node" presStyleLbl="node1" presStyleIdx="1" presStyleCnt="3">
        <dgm:presLayoutVars>
          <dgm:bulletEnabled val="1"/>
        </dgm:presLayoutVars>
      </dgm:prSet>
      <dgm:spPr/>
    </dgm:pt>
    <dgm:pt modelId="{D8D81B76-7C1D-F049-AA2D-4E45964EDC4C}" type="pres">
      <dgm:prSet presAssocID="{3A899B83-965B-45D5-8E26-047F6B254A8C}" presName="sibTrans" presStyleCnt="0"/>
      <dgm:spPr/>
    </dgm:pt>
    <dgm:pt modelId="{6B4250AF-031B-AB4B-816E-2E979F0E0B7C}" type="pres">
      <dgm:prSet presAssocID="{4187B8C1-D0DF-4C1B-91F9-1A59808181F6}" presName="node" presStyleLbl="node1" presStyleIdx="2" presStyleCnt="3">
        <dgm:presLayoutVars>
          <dgm:bulletEnabled val="1"/>
        </dgm:presLayoutVars>
      </dgm:prSet>
      <dgm:spPr/>
    </dgm:pt>
  </dgm:ptLst>
  <dgm:cxnLst>
    <dgm:cxn modelId="{DA89130A-3B50-584B-BC6A-6297611D27FF}" type="presOf" srcId="{04FC90AA-C581-425A-A490-5B65BCBA47F7}" destId="{64EC9FB7-3C6E-234F-A5DA-6903FD19CF77}" srcOrd="0" destOrd="0" presId="urn:microsoft.com/office/officeart/2005/8/layout/default"/>
    <dgm:cxn modelId="{0783373A-68C6-614F-8EB1-92DA57036268}" type="presOf" srcId="{4187B8C1-D0DF-4C1B-91F9-1A59808181F6}" destId="{6B4250AF-031B-AB4B-816E-2E979F0E0B7C}" srcOrd="0" destOrd="0" presId="urn:microsoft.com/office/officeart/2005/8/layout/default"/>
    <dgm:cxn modelId="{E7AFA378-D2F7-401E-A52A-9A59A1D58D4D}" srcId="{E0977B18-BFED-4EEF-A53C-DF5C8660123B}" destId="{04FC90AA-C581-425A-A490-5B65BCBA47F7}" srcOrd="1" destOrd="0" parTransId="{C68E4640-ED90-4B66-9275-F86E388FE4E8}" sibTransId="{3A899B83-965B-45D5-8E26-047F6B254A8C}"/>
    <dgm:cxn modelId="{00162985-B01B-4A8B-B63D-42872152B0F8}" srcId="{E0977B18-BFED-4EEF-A53C-DF5C8660123B}" destId="{4187B8C1-D0DF-4C1B-91F9-1A59808181F6}" srcOrd="2" destOrd="0" parTransId="{C3A675B6-2788-4638-A1AD-97F2526DA3B1}" sibTransId="{D810BF10-34E1-4224-9981-5FFD331A99D3}"/>
    <dgm:cxn modelId="{60462EA1-82B9-6F47-925A-716DC7EF8711}" type="presOf" srcId="{E0977B18-BFED-4EEF-A53C-DF5C8660123B}" destId="{5D3DC9EE-62C5-444D-9478-351F2D01B0FC}" srcOrd="0" destOrd="0" presId="urn:microsoft.com/office/officeart/2005/8/layout/default"/>
    <dgm:cxn modelId="{4B64E0D3-DD61-4AA0-B87C-D89F0E55ABE9}" srcId="{E0977B18-BFED-4EEF-A53C-DF5C8660123B}" destId="{5E9B8993-D3ED-4E03-9165-01A5D417E164}" srcOrd="0" destOrd="0" parTransId="{E24B0C86-6FBE-4972-8CB9-D38201C47033}" sibTransId="{5E449A64-60A2-4708-A445-A6A1BD6FBEA4}"/>
    <dgm:cxn modelId="{44078BDA-210F-2F46-8CD4-9C0DCA9F4709}" type="presOf" srcId="{5E9B8993-D3ED-4E03-9165-01A5D417E164}" destId="{265F27B3-98EB-AA40-AC35-3E9B668DF0E6}" srcOrd="0" destOrd="0" presId="urn:microsoft.com/office/officeart/2005/8/layout/default"/>
    <dgm:cxn modelId="{8F788CD8-8CD2-0B48-A2B7-B5447ED43A99}" type="presParOf" srcId="{5D3DC9EE-62C5-444D-9478-351F2D01B0FC}" destId="{265F27B3-98EB-AA40-AC35-3E9B668DF0E6}" srcOrd="0" destOrd="0" presId="urn:microsoft.com/office/officeart/2005/8/layout/default"/>
    <dgm:cxn modelId="{7420E933-4E38-314D-AE2F-6893EDBDF068}" type="presParOf" srcId="{5D3DC9EE-62C5-444D-9478-351F2D01B0FC}" destId="{C8172BC0-178E-6741-AF5E-0ADC51421D82}" srcOrd="1" destOrd="0" presId="urn:microsoft.com/office/officeart/2005/8/layout/default"/>
    <dgm:cxn modelId="{42F174B3-DB97-EE4A-99B5-3C3CDAE2D86F}" type="presParOf" srcId="{5D3DC9EE-62C5-444D-9478-351F2D01B0FC}" destId="{64EC9FB7-3C6E-234F-A5DA-6903FD19CF77}" srcOrd="2" destOrd="0" presId="urn:microsoft.com/office/officeart/2005/8/layout/default"/>
    <dgm:cxn modelId="{BE2875ED-F842-D047-9CD6-90708A4021D3}" type="presParOf" srcId="{5D3DC9EE-62C5-444D-9478-351F2D01B0FC}" destId="{D8D81B76-7C1D-F049-AA2D-4E45964EDC4C}" srcOrd="3" destOrd="0" presId="urn:microsoft.com/office/officeart/2005/8/layout/default"/>
    <dgm:cxn modelId="{7093C31E-B830-554D-9D65-85E881AF27F3}" type="presParOf" srcId="{5D3DC9EE-62C5-444D-9478-351F2D01B0FC}" destId="{6B4250AF-031B-AB4B-816E-2E979F0E0B7C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5F27B3-98EB-AA40-AC35-3E9B668DF0E6}">
      <dsp:nvSpPr>
        <dsp:cNvPr id="0" name=""/>
        <dsp:cNvSpPr/>
      </dsp:nvSpPr>
      <dsp:spPr>
        <a:xfrm>
          <a:off x="0" y="1060268"/>
          <a:ext cx="3447821" cy="206869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400" b="1" kern="1200"/>
            <a:t>Linguaggi utilizzati</a:t>
          </a:r>
          <a:endParaRPr lang="en-US" sz="5400" kern="1200"/>
        </a:p>
      </dsp:txBody>
      <dsp:txXfrm>
        <a:off x="0" y="1060268"/>
        <a:ext cx="3447821" cy="2068692"/>
      </dsp:txXfrm>
    </dsp:sp>
    <dsp:sp modelId="{64EC9FB7-3C6E-234F-A5DA-6903FD19CF77}">
      <dsp:nvSpPr>
        <dsp:cNvPr id="0" name=""/>
        <dsp:cNvSpPr/>
      </dsp:nvSpPr>
      <dsp:spPr>
        <a:xfrm>
          <a:off x="3792603" y="1060268"/>
          <a:ext cx="3447821" cy="2068692"/>
        </a:xfrm>
        <a:prstGeom prst="rect">
          <a:avLst/>
        </a:prstGeom>
        <a:solidFill>
          <a:schemeClr val="accent2">
            <a:hueOff val="575652"/>
            <a:satOff val="-3962"/>
            <a:lumOff val="18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400" b="1" i="0" kern="1200" dirty="0"/>
            <a:t>Client : </a:t>
          </a:r>
          <a:r>
            <a:rPr lang="it-IT" sz="5400" kern="1200" dirty="0"/>
            <a:t>Java</a:t>
          </a:r>
          <a:endParaRPr lang="en-US" sz="5400" kern="1200" dirty="0"/>
        </a:p>
      </dsp:txBody>
      <dsp:txXfrm>
        <a:off x="3792603" y="1060268"/>
        <a:ext cx="3447821" cy="2068692"/>
      </dsp:txXfrm>
    </dsp:sp>
    <dsp:sp modelId="{6B4250AF-031B-AB4B-816E-2E979F0E0B7C}">
      <dsp:nvSpPr>
        <dsp:cNvPr id="0" name=""/>
        <dsp:cNvSpPr/>
      </dsp:nvSpPr>
      <dsp:spPr>
        <a:xfrm>
          <a:off x="7585207" y="1060268"/>
          <a:ext cx="3447821" cy="2068692"/>
        </a:xfrm>
        <a:prstGeom prst="rect">
          <a:avLst/>
        </a:prstGeom>
        <a:solidFill>
          <a:schemeClr val="accent2">
            <a:hueOff val="1151303"/>
            <a:satOff val="-7924"/>
            <a:lumOff val="3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400" b="1" i="0" kern="1200" dirty="0"/>
            <a:t>Server : </a:t>
          </a:r>
          <a:r>
            <a:rPr lang="it-IT" sz="5400" kern="1200" dirty="0"/>
            <a:t>Python</a:t>
          </a:r>
          <a:endParaRPr lang="en-US" sz="5400" kern="1200" dirty="0"/>
        </a:p>
      </dsp:txBody>
      <dsp:txXfrm>
        <a:off x="7585207" y="1060268"/>
        <a:ext cx="3447821" cy="20686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EFD59F-5991-4ABB-9C96-1F0E79AD7A08}" type="datetimeFigureOut">
              <a:rPr lang="it-IT" smtClean="0"/>
              <a:t>04/12/2023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5AD56-D88E-47AF-AAD0-15FECAC33B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1102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5AD56-D88E-47AF-AAD0-15FECAC33B3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172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5AD56-D88E-47AF-AAD0-15FECAC33B3B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4687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68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78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831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764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65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5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03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229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158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76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Monday, December 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547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Monday, December 4, 2023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‹N›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894409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9EDC711F-4DA7-4E33-A776-F079ACDA6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B3E32D53-FD05-46F1-97E2-C13949F59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3" y="1"/>
            <a:ext cx="8110817" cy="6858000"/>
          </a:xfrm>
          <a:prstGeom prst="rect">
            <a:avLst/>
          </a:prstGeom>
          <a:gradFill>
            <a:gsLst>
              <a:gs pos="300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FDA9E872-DB12-4A7B-A151-052FA0773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26407" y="-626409"/>
            <a:ext cx="6858002" cy="8110820"/>
          </a:xfrm>
          <a:prstGeom prst="rect">
            <a:avLst/>
          </a:prstGeom>
          <a:gradFill>
            <a:gsLst>
              <a:gs pos="11000">
                <a:schemeClr val="accent2">
                  <a:alpha val="50000"/>
                </a:schemeClr>
              </a:gs>
              <a:gs pos="99000">
                <a:schemeClr val="accent4"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3B984CFC-8941-41C1-9730-F447E13EB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878315" y="-1878315"/>
            <a:ext cx="4354180" cy="8110814"/>
          </a:xfrm>
          <a:prstGeom prst="rect">
            <a:avLst/>
          </a:prstGeom>
          <a:gradFill>
            <a:gsLst>
              <a:gs pos="0">
                <a:schemeClr val="accent4">
                  <a:lumMod val="60000"/>
                  <a:lumOff val="40000"/>
                  <a:alpha val="26000"/>
                </a:schemeClr>
              </a:gs>
              <a:gs pos="92000">
                <a:schemeClr val="accent5">
                  <a:alpha val="33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0" name="Rectangle 1049">
            <a:extLst>
              <a:ext uri="{FF2B5EF4-FFF2-40B4-BE49-F238E27FC236}">
                <a16:creationId xmlns:a16="http://schemas.microsoft.com/office/drawing/2014/main" id="{D3185161-AC26-4077-A972-6C3306B24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439" y="447866"/>
            <a:ext cx="6805130" cy="5909388"/>
          </a:xfrm>
          <a:prstGeom prst="rect">
            <a:avLst/>
          </a:prstGeom>
          <a:gradFill>
            <a:gsLst>
              <a:gs pos="3800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5">
                  <a:alpha val="4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2" name="Oval 1051">
            <a:extLst>
              <a:ext uri="{FF2B5EF4-FFF2-40B4-BE49-F238E27FC236}">
                <a16:creationId xmlns:a16="http://schemas.microsoft.com/office/drawing/2014/main" id="{39B0F207-7872-4A1E-BCCD-EBF4B8A6A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178826">
            <a:off x="1555888" y="899682"/>
            <a:ext cx="5005754" cy="5005754"/>
          </a:xfrm>
          <a:prstGeom prst="ellipse">
            <a:avLst/>
          </a:prstGeom>
          <a:gradFill>
            <a:gsLst>
              <a:gs pos="31000">
                <a:schemeClr val="accent6">
                  <a:alpha val="0"/>
                </a:schemeClr>
              </a:gs>
              <a:gs pos="85000">
                <a:schemeClr val="accent6">
                  <a:lumMod val="60000"/>
                  <a:lumOff val="40000"/>
                  <a:alpha val="23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6FBC15E-033C-7C2E-7D9C-DF2FF773B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651581"/>
            <a:ext cx="4724399" cy="1577386"/>
          </a:xfrm>
        </p:spPr>
        <p:txBody>
          <a:bodyPr>
            <a:normAutofit fontScale="850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it-IT" sz="1600" b="1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Obiettivo:</a:t>
            </a:r>
            <a:r>
              <a:rPr lang="it-IT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 SVILUPPARE l'app </a:t>
            </a:r>
            <a:r>
              <a:rPr lang="it-IT" sz="1600" b="0" i="0" dirty="0" err="1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client-server</a:t>
            </a:r>
            <a:r>
              <a:rPr lang="it-IT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 per il gioco di carte Uno.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1600" b="1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Team di Sviluppo:</a:t>
            </a:r>
            <a:r>
              <a:rPr lang="it-IT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 DOTTO,PROVENZI.</a:t>
            </a:r>
          </a:p>
          <a:p>
            <a:pPr algn="l"/>
            <a:endParaRPr lang="it-IT" sz="1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UNO (gioco di carte) - Wikipedia">
            <a:extLst>
              <a:ext uri="{FF2B5EF4-FFF2-40B4-BE49-F238E27FC236}">
                <a16:creationId xmlns:a16="http://schemas.microsoft.com/office/drawing/2014/main" id="{27013F85-E3BF-3489-7D33-907C3B549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26185" y="2053605"/>
            <a:ext cx="3845953" cy="2697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F7653E88-858F-6AAB-E7F6-E7C846215938}"/>
              </a:ext>
            </a:extLst>
          </p:cNvPr>
          <p:cNvSpPr txBox="1"/>
          <p:nvPr/>
        </p:nvSpPr>
        <p:spPr>
          <a:xfrm>
            <a:off x="1149650" y="851338"/>
            <a:ext cx="648771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800" dirty="0">
                <a:solidFill>
                  <a:schemeClr val="bg1">
                    <a:lumMod val="95000"/>
                  </a:schemeClr>
                </a:solidFill>
              </a:rPr>
              <a:t>PROGETTO UNO</a:t>
            </a:r>
          </a:p>
        </p:txBody>
      </p:sp>
    </p:spTree>
    <p:extLst>
      <p:ext uri="{BB962C8B-B14F-4D97-AF65-F5344CB8AC3E}">
        <p14:creationId xmlns:p14="http://schemas.microsoft.com/office/powerpoint/2010/main" val="10721395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2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3" name="Rectangle 30">
            <a:extLst>
              <a:ext uri="{FF2B5EF4-FFF2-40B4-BE49-F238E27FC236}">
                <a16:creationId xmlns:a16="http://schemas.microsoft.com/office/drawing/2014/main" id="{BCFF1867-CA5E-416C-80CB-68BE95CE2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61D2D9-E40E-9475-1296-86BE02165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028701"/>
            <a:ext cx="4372550" cy="2518436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/>
              <a:t>Uml </a:t>
            </a:r>
            <a:br>
              <a:rPr lang="en-US" sz="4000" spc="750"/>
            </a:br>
            <a:r>
              <a:rPr lang="en-US" sz="4000" spc="750"/>
              <a:t>use-case diagram</a:t>
            </a:r>
          </a:p>
        </p:txBody>
      </p:sp>
      <p:sp>
        <p:nvSpPr>
          <p:cNvPr id="44" name="Rectangle 32">
            <a:extLst>
              <a:ext uri="{FF2B5EF4-FFF2-40B4-BE49-F238E27FC236}">
                <a16:creationId xmlns:a16="http://schemas.microsoft.com/office/drawing/2014/main" id="{5EA2F639-83D8-42FB-805A-0AFD485B9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4022220"/>
            <a:ext cx="12192002" cy="28387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9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34">
            <a:extLst>
              <a:ext uri="{FF2B5EF4-FFF2-40B4-BE49-F238E27FC236}">
                <a16:creationId xmlns:a16="http://schemas.microsoft.com/office/drawing/2014/main" id="{D8DB4E8D-D68B-4463-A009-8FAB6A115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038600" y="4022219"/>
            <a:ext cx="8153400" cy="283873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4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36">
            <a:extLst>
              <a:ext uri="{FF2B5EF4-FFF2-40B4-BE49-F238E27FC236}">
                <a16:creationId xmlns:a16="http://schemas.microsoft.com/office/drawing/2014/main" id="{5C519481-97EE-45EB-B83B-AE5C46F3D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16759"/>
            <a:ext cx="8441142" cy="2389939"/>
          </a:xfrm>
          <a:prstGeom prst="rect">
            <a:avLst/>
          </a:prstGeom>
          <a:gradFill>
            <a:gsLst>
              <a:gs pos="0">
                <a:schemeClr val="accent6">
                  <a:alpha val="43000"/>
                </a:schemeClr>
              </a:gs>
              <a:gs pos="72000">
                <a:schemeClr val="accent5">
                  <a:alpha val="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magine 3" descr="Immagine che contiene testo, diagramma, linea&#10;&#10;Descrizione generata automaticamente">
            <a:extLst>
              <a:ext uri="{FF2B5EF4-FFF2-40B4-BE49-F238E27FC236}">
                <a16:creationId xmlns:a16="http://schemas.microsoft.com/office/drawing/2014/main" id="{A6887B11-2DD3-5BE0-3897-4D4372D9B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150" y="1022997"/>
            <a:ext cx="5245568" cy="50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210278"/>
      </p:ext>
    </p:extLst>
  </p:cSld>
  <p:clrMapOvr>
    <a:masterClrMapping/>
  </p:clrMapOvr>
  <p:transition spd="slow">
    <p:strips dir="r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8A22513-307E-4203-BEFF-5BBBFAFDD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211F11-4937-44F9-B733-211517A2D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9076" y="-431"/>
            <a:ext cx="11742924" cy="6858427"/>
          </a:xfrm>
          <a:prstGeom prst="rect">
            <a:avLst/>
          </a:prstGeom>
          <a:gradFill>
            <a:gsLst>
              <a:gs pos="2000">
                <a:schemeClr val="accent5">
                  <a:alpha val="17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CF7BA0D-619B-4BA4-AF41-9F99DE301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9076" y="-429"/>
            <a:ext cx="11742924" cy="6400800"/>
          </a:xfrm>
          <a:prstGeom prst="rect">
            <a:avLst/>
          </a:prstGeom>
          <a:gradFill>
            <a:gsLst>
              <a:gs pos="0">
                <a:schemeClr val="accent5">
                  <a:alpha val="76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0A1EE3-9DEB-45B0-A9FA-080457925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-12648"/>
            <a:ext cx="11742924" cy="6870648"/>
          </a:xfrm>
          <a:prstGeom prst="rect">
            <a:avLst/>
          </a:prstGeom>
          <a:gradFill>
            <a:gsLst>
              <a:gs pos="37000">
                <a:schemeClr val="accent5">
                  <a:lumMod val="60000"/>
                  <a:lumOff val="40000"/>
                  <a:alpha val="25000"/>
                </a:schemeClr>
              </a:gs>
              <a:gs pos="100000">
                <a:schemeClr val="accent2">
                  <a:alpha val="74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39513AF-ACB9-491F-AB2C-AA27171CB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8860813" cy="6857572"/>
          </a:xfrm>
          <a:prstGeom prst="rect">
            <a:avLst/>
          </a:prstGeom>
          <a:gradFill>
            <a:gsLst>
              <a:gs pos="6000">
                <a:schemeClr val="accent2">
                  <a:alpha val="88000"/>
                </a:schemeClr>
              </a:gs>
              <a:gs pos="100000">
                <a:schemeClr val="accent6">
                  <a:lumMod val="75000"/>
                  <a:alpha val="66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5F36B92-14BC-4E12-8F9A-737EFED6C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33214">
            <a:off x="5243949" y="-200984"/>
            <a:ext cx="6022658" cy="6022658"/>
          </a:xfrm>
          <a:custGeom>
            <a:avLst/>
            <a:gdLst>
              <a:gd name="connsiteX0" fmla="*/ 5757156 w 6022658"/>
              <a:gd name="connsiteY0" fmla="*/ 4243377 h 6022658"/>
              <a:gd name="connsiteX1" fmla="*/ 4298301 w 6022658"/>
              <a:gd name="connsiteY1" fmla="*/ 5730698 h 6022658"/>
              <a:gd name="connsiteX2" fmla="*/ 4183474 w 6022658"/>
              <a:gd name="connsiteY2" fmla="*/ 5786013 h 6022658"/>
              <a:gd name="connsiteX3" fmla="*/ 3011329 w 6022658"/>
              <a:gd name="connsiteY3" fmla="*/ 6022658 h 6022658"/>
              <a:gd name="connsiteX4" fmla="*/ 0 w 6022658"/>
              <a:gd name="connsiteY4" fmla="*/ 3011329 h 6022658"/>
              <a:gd name="connsiteX5" fmla="*/ 3011329 w 6022658"/>
              <a:gd name="connsiteY5" fmla="*/ 0 h 6022658"/>
              <a:gd name="connsiteX6" fmla="*/ 6022658 w 6022658"/>
              <a:gd name="connsiteY6" fmla="*/ 3011329 h 6022658"/>
              <a:gd name="connsiteX7" fmla="*/ 5786013 w 6022658"/>
              <a:gd name="connsiteY7" fmla="*/ 4183474 h 6022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2658" h="6022658">
                <a:moveTo>
                  <a:pt x="5757156" y="4243377"/>
                </a:moveTo>
                <a:lnTo>
                  <a:pt x="4298301" y="5730698"/>
                </a:lnTo>
                <a:lnTo>
                  <a:pt x="4183474" y="5786013"/>
                </a:lnTo>
                <a:cubicBezTo>
                  <a:pt x="3823203" y="5938395"/>
                  <a:pt x="3427106" y="6022658"/>
                  <a:pt x="3011329" y="6022658"/>
                </a:cubicBezTo>
                <a:cubicBezTo>
                  <a:pt x="1348218" y="6022658"/>
                  <a:pt x="0" y="4674440"/>
                  <a:pt x="0" y="3011329"/>
                </a:cubicBezTo>
                <a:cubicBezTo>
                  <a:pt x="0" y="1348218"/>
                  <a:pt x="1348218" y="0"/>
                  <a:pt x="3011329" y="0"/>
                </a:cubicBezTo>
                <a:cubicBezTo>
                  <a:pt x="4674440" y="0"/>
                  <a:pt x="6022658" y="1348218"/>
                  <a:pt x="6022658" y="3011329"/>
                </a:cubicBezTo>
                <a:cubicBezTo>
                  <a:pt x="6022658" y="3427107"/>
                  <a:pt x="5938394" y="3823204"/>
                  <a:pt x="5786013" y="4183474"/>
                </a:cubicBezTo>
                <a:close/>
              </a:path>
            </a:pathLst>
          </a:custGeom>
          <a:gradFill>
            <a:gsLst>
              <a:gs pos="21000">
                <a:schemeClr val="accent2">
                  <a:alpha val="0"/>
                </a:schemeClr>
              </a:gs>
              <a:gs pos="85000">
                <a:schemeClr val="accent6">
                  <a:alpha val="13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5A84A92-C359-81A5-2047-1DBA2D0BD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231" y="1388913"/>
            <a:ext cx="6951109" cy="2842863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9600" spc="750" dirty="0">
                <a:solidFill>
                  <a:schemeClr val="bg1"/>
                </a:solidFill>
              </a:rPr>
              <a:t>FINE</a:t>
            </a:r>
          </a:p>
        </p:txBody>
      </p:sp>
    </p:spTree>
    <p:extLst>
      <p:ext uri="{BB962C8B-B14F-4D97-AF65-F5344CB8AC3E}">
        <p14:creationId xmlns:p14="http://schemas.microsoft.com/office/powerpoint/2010/main" val="2287684857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45E4AB72-1C42-427F-801C-32A12FD69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B322915-CAA3-5FD4-7488-EDCE14341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14400"/>
            <a:ext cx="5148943" cy="1705383"/>
          </a:xfrm>
        </p:spPr>
        <p:txBody>
          <a:bodyPr anchor="t">
            <a:normAutofit/>
          </a:bodyPr>
          <a:lstStyle/>
          <a:p>
            <a:pPr algn="r"/>
            <a:r>
              <a:rPr lang="it-IT" b="1" i="0">
                <a:effectLst/>
                <a:latin typeface="Söhne"/>
              </a:rPr>
              <a:t>Panoramica del Gioco Uno</a:t>
            </a:r>
            <a:br>
              <a:rPr lang="it-IT" b="1" i="0">
                <a:effectLst/>
                <a:latin typeface="Söhne"/>
              </a:rPr>
            </a:b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CEA4C39-EBB3-3B20-23FB-7B70363FF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764631"/>
            <a:ext cx="5029201" cy="2760562"/>
          </a:xfrm>
        </p:spPr>
        <p:txBody>
          <a:bodyPr anchor="b">
            <a:normAutofit/>
          </a:bodyPr>
          <a:lstStyle/>
          <a:p>
            <a:pPr algn="r"/>
            <a:r>
              <a:rPr lang="it-IT" sz="1600" b="1" i="0">
                <a:effectLst/>
                <a:latin typeface="Söhne"/>
              </a:rPr>
              <a:t>Cos'è Uno?</a:t>
            </a:r>
          </a:p>
          <a:p>
            <a:pPr marL="0" indent="0" algn="r">
              <a:buNone/>
            </a:pPr>
            <a:r>
              <a:rPr lang="it-IT" sz="1600" b="1" i="0">
                <a:effectLst/>
                <a:latin typeface="Söhne"/>
              </a:rPr>
              <a:t>Gioco di Carte:</a:t>
            </a:r>
            <a:r>
              <a:rPr lang="it-IT" sz="1600" b="0" i="0">
                <a:effectLst/>
                <a:latin typeface="Söhne"/>
              </a:rPr>
              <a:t> Uno è un gioco di carte popolare in cui i giocatori scartano delle carte nella loro mano abbinandole per numero o colore e vince il primo che rimane senza carte.</a:t>
            </a:r>
          </a:p>
          <a:p>
            <a:pPr algn="r"/>
            <a:endParaRPr lang="it-IT" sz="1600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4CC257D2-6895-4677-996F-1A5FBB7F7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5" y="6400800"/>
            <a:ext cx="12191999" cy="457198"/>
          </a:xfrm>
          <a:prstGeom prst="rect">
            <a:avLst/>
          </a:prstGeom>
          <a:gradFill>
            <a:gsLst>
              <a:gs pos="0">
                <a:schemeClr val="accent5">
                  <a:alpha val="8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4328FF51-22A9-49F6-8C79-1FFC470CA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800"/>
            <a:ext cx="8153396" cy="457200"/>
          </a:xfrm>
          <a:prstGeom prst="rect">
            <a:avLst/>
          </a:prstGeom>
          <a:gradFill>
            <a:gsLst>
              <a:gs pos="0">
                <a:schemeClr val="accent6">
                  <a:alpha val="61000"/>
                </a:schemeClr>
              </a:gs>
              <a:gs pos="99000">
                <a:schemeClr val="accent2">
                  <a:alpha val="77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mattel-UNO-W2087-Carte UNO - Uno - Toys Center">
            <a:extLst>
              <a:ext uri="{FF2B5EF4-FFF2-40B4-BE49-F238E27FC236}">
                <a16:creationId xmlns:a16="http://schemas.microsoft.com/office/drawing/2014/main" id="{A7095C8A-ED60-64A9-E4CE-621B24908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737" y="706058"/>
            <a:ext cx="5327821" cy="4819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66835"/>
      </p:ext>
    </p:extLst>
  </p:cSld>
  <p:clrMapOvr>
    <a:masterClrMapping/>
  </p:clrMapOvr>
  <p:transition spd="slow">
    <p:cover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662292F-B5BD-66AD-DDB5-C869D7813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57201"/>
            <a:ext cx="3091607" cy="1727643"/>
          </a:xfrm>
        </p:spPr>
        <p:txBody>
          <a:bodyPr anchor="b">
            <a:normAutofit/>
          </a:bodyPr>
          <a:lstStyle/>
          <a:p>
            <a:r>
              <a:rPr lang="it-IT" sz="1800" b="1" i="0">
                <a:effectLst/>
                <a:latin typeface="Söhne"/>
              </a:rPr>
              <a:t>Caratteristiche dell'App</a:t>
            </a:r>
            <a:br>
              <a:rPr lang="it-IT" sz="1800" b="1" i="0">
                <a:effectLst/>
                <a:latin typeface="Söhne"/>
              </a:rPr>
            </a:br>
            <a:endParaRPr lang="it-IT" sz="180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92D32A7-E46B-7532-E064-FBE213BE8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60" r="15457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32568D-D8A5-4D79-20A3-E2EC06B67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530549"/>
            <a:ext cx="2942813" cy="3428124"/>
          </a:xfrm>
        </p:spPr>
        <p:txBody>
          <a:bodyPr>
            <a:normAutofit/>
          </a:bodyPr>
          <a:lstStyle/>
          <a:p>
            <a:r>
              <a:rPr lang="it-IT" sz="1400" b="1" i="0">
                <a:effectLst/>
                <a:latin typeface="Söhne"/>
              </a:rPr>
              <a:t>Funzionalità Principali</a:t>
            </a:r>
          </a:p>
          <a:p>
            <a:pPr>
              <a:buFont typeface="+mj-lt"/>
              <a:buAutoNum type="arabicPeriod"/>
            </a:pPr>
            <a:r>
              <a:rPr lang="it-IT" sz="1400" b="1" i="0">
                <a:effectLst/>
                <a:latin typeface="Söhne"/>
              </a:rPr>
              <a:t>Modalità Multiplayer:</a:t>
            </a:r>
            <a:r>
              <a:rPr lang="it-IT" sz="1400" b="0" i="0">
                <a:effectLst/>
                <a:latin typeface="Söhne"/>
              </a:rPr>
              <a:t> Gioca fino a 4 utenti insieme.</a:t>
            </a:r>
          </a:p>
          <a:p>
            <a:pPr>
              <a:buFont typeface="+mj-lt"/>
              <a:buAutoNum type="arabicPeriod"/>
            </a:pPr>
            <a:r>
              <a:rPr lang="it-IT" sz="1400" b="1" i="0">
                <a:effectLst/>
                <a:latin typeface="Söhne"/>
              </a:rPr>
              <a:t>Chat Integrata:</a:t>
            </a:r>
            <a:r>
              <a:rPr lang="it-IT" sz="1400" b="0" i="0">
                <a:effectLst/>
                <a:latin typeface="Söhne"/>
              </a:rPr>
              <a:t> Comunica con gli altri giocatori durante la partita.</a:t>
            </a:r>
          </a:p>
          <a:p>
            <a:pPr>
              <a:buFont typeface="+mj-lt"/>
              <a:buAutoNum type="arabicPeriod"/>
            </a:pPr>
            <a:r>
              <a:rPr lang="it-IT" sz="1400" b="1">
                <a:latin typeface="Söhne"/>
              </a:rPr>
              <a:t>Intuitività dell'Interfaccia: </a:t>
            </a:r>
            <a:r>
              <a:rPr lang="it-IT" sz="1400">
                <a:latin typeface="Söhne"/>
              </a:rPr>
              <a:t>Facile da usare per giocatori di tutte le età. </a:t>
            </a:r>
          </a:p>
          <a:p>
            <a:pPr>
              <a:buFont typeface="+mj-lt"/>
              <a:buAutoNum type="arabicPeriod"/>
            </a:pPr>
            <a:endParaRPr lang="it-IT" sz="1400" b="1">
              <a:latin typeface="Söhne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711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1D6A2A3-F101-46F7-8B6F-1C699CAFE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6D60E31-BE01-848D-D079-A64D0AA56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4911393" cy="155672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it-IT" b="1" i="0">
                <a:effectLst/>
                <a:latin typeface="Söhne"/>
              </a:rPr>
              <a:t>Architettura Client-Server</a:t>
            </a:r>
            <a:br>
              <a:rPr lang="it-IT" b="1" i="0">
                <a:effectLst/>
                <a:latin typeface="Söhne"/>
              </a:rPr>
            </a:b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617EF83-9439-4B67-9DCD-B7F1C456E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45635"/>
            <a:ext cx="4911392" cy="3583940"/>
          </a:xfrm>
        </p:spPr>
        <p:txBody>
          <a:bodyPr anchor="t">
            <a:normAutofit/>
          </a:bodyPr>
          <a:lstStyle/>
          <a:p>
            <a:r>
              <a:rPr lang="it-IT" sz="1600" b="1" i="0">
                <a:effectLst/>
                <a:latin typeface="Söhne"/>
              </a:rPr>
              <a:t>Struttura dell'App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600" b="1" i="0">
                <a:effectLst/>
                <a:latin typeface="Söhne"/>
              </a:rPr>
              <a:t>Client:</a:t>
            </a:r>
            <a:r>
              <a:rPr lang="it-IT" sz="1600" b="0" i="0">
                <a:effectLst/>
                <a:latin typeface="Söhne"/>
              </a:rPr>
              <a:t> Interfaccia utente per giocare al gioco Uno.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600" b="1" i="0">
                <a:effectLst/>
                <a:latin typeface="Söhne"/>
              </a:rPr>
              <a:t>Server:</a:t>
            </a:r>
            <a:r>
              <a:rPr lang="it-IT" sz="1600" b="0" i="0">
                <a:effectLst/>
                <a:latin typeface="Söhne"/>
              </a:rPr>
              <a:t> Gestisce le partite, le connessioni e le regole del gioco.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600" b="1" i="0">
                <a:effectLst/>
                <a:latin typeface="Söhne"/>
              </a:rPr>
              <a:t>Comunicazione:</a:t>
            </a:r>
            <a:r>
              <a:rPr lang="it-IT" sz="1600" b="0" i="0">
                <a:effectLst/>
                <a:latin typeface="Söhne"/>
              </a:rPr>
              <a:t> Utilizzo di protocolli sicuri per la trasmissione dei dati (TCP).</a:t>
            </a:r>
          </a:p>
          <a:p>
            <a:pPr marL="0" indent="0">
              <a:buNone/>
            </a:pPr>
            <a:endParaRPr lang="it-IT" sz="1600" b="0" i="0">
              <a:effectLst/>
              <a:latin typeface="Söhne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E378731-FB3E-641B-F5C0-3DE210399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639" y="1615437"/>
            <a:ext cx="5090161" cy="31559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29E760E-527D-4053-A309-F2BDE125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0800"/>
            <a:ext cx="12191999" cy="4571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53D448-4ED1-429A-A28C-8316DE7CA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8"/>
            <a:ext cx="8153396" cy="448831"/>
          </a:xfrm>
          <a:prstGeom prst="rect">
            <a:avLst/>
          </a:prstGeom>
          <a:gradFill>
            <a:gsLst>
              <a:gs pos="0">
                <a:schemeClr val="accent5">
                  <a:alpha val="5000"/>
                </a:schemeClr>
              </a:gs>
              <a:gs pos="99000">
                <a:schemeClr val="accent5">
                  <a:alpha val="72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924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6A3844-0697-DA1D-D488-40EF2F16A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6197" y="93845"/>
            <a:ext cx="1852862" cy="1234440"/>
          </a:xfrm>
        </p:spPr>
        <p:txBody>
          <a:bodyPr/>
          <a:lstStyle/>
          <a:p>
            <a:r>
              <a:rPr lang="it-IT" b="1" i="0" dirty="0">
                <a:effectLst/>
                <a:latin typeface="Söhne"/>
              </a:rPr>
              <a:t>Demo</a:t>
            </a:r>
            <a:br>
              <a:rPr lang="it-IT" b="1" i="0" dirty="0">
                <a:effectLst/>
                <a:latin typeface="Söhne"/>
              </a:rPr>
            </a:br>
            <a:endParaRPr lang="it-IT" dirty="0"/>
          </a:p>
        </p:txBody>
      </p:sp>
      <p:pic>
        <p:nvPicPr>
          <p:cNvPr id="4" name="Timeline_1">
            <a:hlinkClick r:id="" action="ppaction://media"/>
            <a:extLst>
              <a:ext uri="{FF2B5EF4-FFF2-40B4-BE49-F238E27FC236}">
                <a16:creationId xmlns:a16="http://schemas.microsoft.com/office/drawing/2014/main" id="{1D48FB94-DF6E-A9DF-4A24-B6C153551A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9364" y="943274"/>
            <a:ext cx="9933271" cy="558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688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383CC5D-71E8-4CB2-8E4A-F1E4FF6DC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DA5AC1-43C5-4243-9028-07DBB80D0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"/>
            <a:ext cx="12192000" cy="1600201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A4EDA1C-27A1-4C83-ACE4-6675EC924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9161" y="9109"/>
            <a:ext cx="7792839" cy="1594270"/>
          </a:xfrm>
          <a:prstGeom prst="rect">
            <a:avLst/>
          </a:prstGeom>
          <a:gradFill>
            <a:gsLst>
              <a:gs pos="22000">
                <a:schemeClr val="accent2">
                  <a:alpha val="0"/>
                </a:schemeClr>
              </a:gs>
              <a:gs pos="99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2185E4-B584-4B9D-9440-DEA0FB9D9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021976" y="-906246"/>
            <a:ext cx="1602951" cy="3416298"/>
          </a:xfrm>
          <a:prstGeom prst="rect">
            <a:avLst/>
          </a:prstGeom>
          <a:gradFill>
            <a:gsLst>
              <a:gs pos="45000">
                <a:schemeClr val="accent4">
                  <a:alpha val="0"/>
                </a:schemeClr>
              </a:gs>
              <a:gs pos="99000">
                <a:schemeClr val="accent6">
                  <a:alpha val="33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33EC8A-EE0A-4395-97E2-DAD467CF7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451242" y="0"/>
            <a:ext cx="9729549" cy="1600198"/>
          </a:xfrm>
          <a:prstGeom prst="rect">
            <a:avLst/>
          </a:prstGeom>
          <a:gradFill>
            <a:gsLst>
              <a:gs pos="0">
                <a:schemeClr val="accent5">
                  <a:alpha val="30000"/>
                </a:schemeClr>
              </a:gs>
              <a:gs pos="99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F85DA95-16A4-404E-9BFF-27F8E4FC78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30"/>
            <a:ext cx="7910111" cy="1600198"/>
          </a:xfrm>
          <a:prstGeom prst="rect">
            <a:avLst/>
          </a:prstGeom>
          <a:gradFill>
            <a:gsLst>
              <a:gs pos="0">
                <a:schemeClr val="accent5">
                  <a:alpha val="21000"/>
                </a:schemeClr>
              </a:gs>
              <a:gs pos="99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B97A9C1-99AE-CFD2-3DF1-0B6E7BBDE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84" y="374427"/>
            <a:ext cx="10374517" cy="971512"/>
          </a:xfrm>
        </p:spPr>
        <p:txBody>
          <a:bodyPr anchor="ctr">
            <a:normAutofit/>
          </a:bodyPr>
          <a:lstStyle/>
          <a:p>
            <a:r>
              <a:rPr lang="it-IT" sz="3200">
                <a:solidFill>
                  <a:schemeClr val="bg1"/>
                </a:solidFill>
              </a:rPr>
              <a:t>sviluppo</a:t>
            </a: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F07DBBD4-D14B-F5C8-58F7-47B1AFF967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7686676"/>
              </p:ext>
            </p:extLst>
          </p:nvPr>
        </p:nvGraphicFramePr>
        <p:xfrm>
          <a:off x="579474" y="2062715"/>
          <a:ext cx="11033029" cy="41892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27476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F1DA978-2FF0-4E09-976F-91C6D4AA5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80619" y="381383"/>
            <a:ext cx="6858000" cy="6095233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25488" y="125488"/>
            <a:ext cx="6346209" cy="6095235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0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788104" y="2550870"/>
            <a:ext cx="2501979" cy="6112279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79BBB12-9455-421B-86B2-0EA775202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72450" y="728296"/>
            <a:ext cx="4808302" cy="4808302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61D2D9-E40E-9475-1296-86BE02165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556" y="740563"/>
            <a:ext cx="4688488" cy="3232560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>
                <a:solidFill>
                  <a:schemeClr val="bg1"/>
                </a:solidFill>
              </a:rPr>
              <a:t>Uml sequence diagram</a:t>
            </a:r>
          </a:p>
        </p:txBody>
      </p:sp>
      <p:pic>
        <p:nvPicPr>
          <p:cNvPr id="7" name="Immagine 6" descr="Immagine che contiene testo, ricevuta, numero, Parallelo&#10;&#10;Descrizione generata automaticamente">
            <a:extLst>
              <a:ext uri="{FF2B5EF4-FFF2-40B4-BE49-F238E27FC236}">
                <a16:creationId xmlns:a16="http://schemas.microsoft.com/office/drawing/2014/main" id="{DA3493E1-99AF-4338-6A50-ADF787626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8064" y="250642"/>
            <a:ext cx="4251379" cy="634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49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61D2D9-E40E-9475-1296-86BE02165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 dirty="0" err="1">
                <a:solidFill>
                  <a:schemeClr val="bg1"/>
                </a:solidFill>
              </a:rPr>
              <a:t>Uml</a:t>
            </a:r>
            <a:r>
              <a:rPr lang="en-US" sz="3200" spc="750" dirty="0">
                <a:solidFill>
                  <a:schemeClr val="bg1"/>
                </a:solidFill>
              </a:rPr>
              <a:t> </a:t>
            </a:r>
            <a:br>
              <a:rPr lang="en-US" sz="3200" spc="750" dirty="0">
                <a:solidFill>
                  <a:schemeClr val="bg1"/>
                </a:solidFill>
              </a:rPr>
            </a:br>
            <a:r>
              <a:rPr lang="en-US" sz="3200" spc="750" dirty="0">
                <a:solidFill>
                  <a:schemeClr val="bg1"/>
                </a:solidFill>
              </a:rPr>
              <a:t>class diagram</a:t>
            </a:r>
            <a:br>
              <a:rPr lang="en-US" sz="3200" spc="750" dirty="0">
                <a:solidFill>
                  <a:schemeClr val="bg1"/>
                </a:solidFill>
              </a:rPr>
            </a:br>
            <a:r>
              <a:rPr lang="en-US" sz="3200" spc="750" dirty="0">
                <a:solidFill>
                  <a:schemeClr val="bg1"/>
                </a:solidFill>
              </a:rPr>
              <a:t>SERVER</a:t>
            </a:r>
          </a:p>
        </p:txBody>
      </p:sp>
      <p:pic>
        <p:nvPicPr>
          <p:cNvPr id="4" name="Immagine 3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B469E4DF-079D-68B6-F61C-10CB96223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971" y="457200"/>
            <a:ext cx="4329434" cy="595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738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61D2D9-E40E-9475-1296-86BE02165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 dirty="0" err="1">
                <a:solidFill>
                  <a:schemeClr val="bg1"/>
                </a:solidFill>
              </a:rPr>
              <a:t>Uml</a:t>
            </a:r>
            <a:r>
              <a:rPr lang="en-US" sz="3200" spc="750" dirty="0">
                <a:solidFill>
                  <a:schemeClr val="bg1"/>
                </a:solidFill>
              </a:rPr>
              <a:t> </a:t>
            </a:r>
            <a:br>
              <a:rPr lang="en-US" sz="3200" spc="750" dirty="0">
                <a:solidFill>
                  <a:schemeClr val="bg1"/>
                </a:solidFill>
              </a:rPr>
            </a:br>
            <a:r>
              <a:rPr lang="en-US" sz="3200" spc="750" dirty="0">
                <a:solidFill>
                  <a:schemeClr val="bg1"/>
                </a:solidFill>
              </a:rPr>
              <a:t>class diagram</a:t>
            </a:r>
            <a:br>
              <a:rPr lang="en-US" sz="3200" spc="750" dirty="0">
                <a:solidFill>
                  <a:schemeClr val="bg1"/>
                </a:solidFill>
              </a:rPr>
            </a:br>
            <a:r>
              <a:rPr lang="en-US" sz="3200" spc="750" dirty="0">
                <a:solidFill>
                  <a:schemeClr val="bg1"/>
                </a:solidFill>
              </a:rPr>
              <a:t>CLIENT</a:t>
            </a:r>
          </a:p>
        </p:txBody>
      </p:sp>
      <p:pic>
        <p:nvPicPr>
          <p:cNvPr id="5" name="Immagine 4" descr="Immagine che contiene testo, diagramma, Piano, Carattere&#10;&#10;Descrizione generata automaticamente">
            <a:extLst>
              <a:ext uri="{FF2B5EF4-FFF2-40B4-BE49-F238E27FC236}">
                <a16:creationId xmlns:a16="http://schemas.microsoft.com/office/drawing/2014/main" id="{A209E152-117F-04C1-EFE3-BDA7D7729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688" y="442313"/>
            <a:ext cx="7809222" cy="601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05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181</Words>
  <Application>Microsoft Office PowerPoint</Application>
  <PresentationFormat>Widescreen</PresentationFormat>
  <Paragraphs>28</Paragraphs>
  <Slides>11</Slides>
  <Notes>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6" baseType="lpstr">
      <vt:lpstr>Söhne</vt:lpstr>
      <vt:lpstr>Arial</vt:lpstr>
      <vt:lpstr>Calibri</vt:lpstr>
      <vt:lpstr>Gill Sans Nova</vt:lpstr>
      <vt:lpstr>GradientRiseVTI</vt:lpstr>
      <vt:lpstr>Presentazione standard di PowerPoint</vt:lpstr>
      <vt:lpstr>Panoramica del Gioco Uno </vt:lpstr>
      <vt:lpstr>Caratteristiche dell'App </vt:lpstr>
      <vt:lpstr>Architettura Client-Server </vt:lpstr>
      <vt:lpstr>Demo </vt:lpstr>
      <vt:lpstr>sviluppo</vt:lpstr>
      <vt:lpstr>Uml sequence diagram</vt:lpstr>
      <vt:lpstr>Uml  class diagram SERVER</vt:lpstr>
      <vt:lpstr>Uml  class diagram CLIENT</vt:lpstr>
      <vt:lpstr>Uml  use-case diagram</vt:lpstr>
      <vt:lpstr>FINE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Provenzi Manuel</dc:creator>
  <cp:lastModifiedBy>Dotto Gemma</cp:lastModifiedBy>
  <cp:revision>12</cp:revision>
  <dcterms:created xsi:type="dcterms:W3CDTF">2023-11-30T21:11:04Z</dcterms:created>
  <dcterms:modified xsi:type="dcterms:W3CDTF">2023-12-04T18:00:57Z</dcterms:modified>
</cp:coreProperties>
</file>

<file path=docProps/thumbnail.jpeg>
</file>